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9" r:id="rId1"/>
  </p:sldMasterIdLst>
  <p:notesMasterIdLst>
    <p:notesMasterId r:id="rId32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8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32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63045-6D7A-4CD6-9AE2-93E497809D7D}" type="datetimeFigureOut">
              <a:rPr lang="en-US" smtClean="0"/>
              <a:t>5/16/2014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DC9E3-3B64-422F-B3A6-DC6BEAE9A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45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DC9E3-3B64-422F-B3A6-DC6BEAE9AB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07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DC9E3-3B64-422F-B3A6-DC6BEAE9ABF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69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DC9E3-3B64-422F-B3A6-DC6BEAE9ABF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36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r>
              <a:rPr lang="en-US" dirty="0" smtClean="0"/>
              <a:t> of x</a:t>
            </a:r>
            <a:endParaRPr lang="en-US" dirty="0"/>
          </a:p>
        </p:txBody>
      </p:sp>
      <p:pic>
        <p:nvPicPr>
          <p:cNvPr id="10" name="Picture 1" descr="C:\My Dropbox\InfoCon 2011\InfoCon_logo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5701" y="616226"/>
            <a:ext cx="3889649" cy="2290260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42" y="6184677"/>
            <a:ext cx="1894115" cy="673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66" y="745435"/>
            <a:ext cx="4190048" cy="192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00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60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234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7496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789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26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960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611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532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009164" y="6356351"/>
            <a:ext cx="93889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r>
              <a:rPr lang="en-US" dirty="0" smtClean="0"/>
              <a:t> of x</a:t>
            </a:r>
            <a:endParaRPr lang="en-US" dirty="0"/>
          </a:p>
        </p:txBody>
      </p:sp>
      <p:pic>
        <p:nvPicPr>
          <p:cNvPr id="10" name="Picture 1" descr="C:\My Dropbox\InfoCon 2011\InfoCon_logo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8673" y="185738"/>
            <a:ext cx="1682864" cy="1130344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683" y="6005766"/>
            <a:ext cx="1841047" cy="85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78363" y="6356351"/>
            <a:ext cx="2057400" cy="365125"/>
          </a:xfr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711D45-3046-4A0D-9D98-6334BAB4C097}" type="slidenum">
              <a:rPr lang="en-US" smtClean="0"/>
              <a:pPr/>
              <a:t>‹#›</a:t>
            </a:fld>
            <a:r>
              <a:rPr lang="en-US" dirty="0" smtClean="0"/>
              <a:t> of 30</a:t>
            </a:r>
            <a:endParaRPr lang="en-US" dirty="0"/>
          </a:p>
        </p:txBody>
      </p:sp>
      <p:pic>
        <p:nvPicPr>
          <p:cNvPr id="7" name="Picture 1" descr="C:\My Dropbox\InfoCon 2011\InfoCon_logo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8673" y="185738"/>
            <a:ext cx="1682864" cy="113034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683" y="6176963"/>
            <a:ext cx="1841047" cy="68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991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204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278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067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851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45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992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706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1FAE658-C815-41C7-B805-11BE378FE74E}" type="slidenum">
              <a:rPr lang="en-US" smtClean="0"/>
              <a:pPr/>
              <a:t>‹#›</a:t>
            </a:fld>
            <a:r>
              <a:rPr lang="en-US" dirty="0" smtClean="0"/>
              <a:t> of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1476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50" r:id="rId1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49" y="3087329"/>
            <a:ext cx="6858000" cy="1966210"/>
          </a:xfrm>
        </p:spPr>
        <p:txBody>
          <a:bodyPr>
            <a:normAutofit fontScale="90000"/>
          </a:bodyPr>
          <a:lstStyle/>
          <a:p>
            <a:r>
              <a:rPr lang="en-US" sz="6700" dirty="0" smtClean="0"/>
              <a:t>D-STAR </a:t>
            </a:r>
            <a:r>
              <a:rPr lang="en-US" sz="6700" dirty="0" err="1" smtClean="0"/>
              <a:t>InfoCon</a:t>
            </a:r>
            <a:r>
              <a:rPr lang="en-US" sz="6700" dirty="0" smtClean="0"/>
              <a:t> 2014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/>
              <a:t>at Dayton </a:t>
            </a:r>
            <a:r>
              <a:rPr lang="en-US" sz="3600" dirty="0" smtClean="0"/>
              <a:t>Hamvention</a:t>
            </a:r>
            <a:r>
              <a:rPr lang="en-US" sz="3675" dirty="0" smtClean="0"/>
              <a:t/>
            </a:r>
            <a:br>
              <a:rPr lang="en-US" sz="3675" dirty="0" smtClean="0"/>
            </a:br>
            <a:r>
              <a:rPr lang="en-US" sz="1600" dirty="0" smtClean="0"/>
              <a:t>     </a:t>
            </a:r>
            <a:br>
              <a:rPr lang="en-US" sz="1600" dirty="0" smtClean="0"/>
            </a:br>
            <a:r>
              <a:rPr lang="en-US" sz="3100" i="1" dirty="0" smtClean="0">
                <a:latin typeface="Arial" panose="020B0604020202020204" pitchFamily="34" charset="0"/>
              </a:rPr>
              <a:t>Part </a:t>
            </a:r>
            <a:r>
              <a:rPr lang="en-US" sz="3100" i="1" dirty="0">
                <a:latin typeface="Arial" panose="020B0604020202020204" pitchFamily="34" charset="0"/>
              </a:rPr>
              <a:t>2</a:t>
            </a:r>
            <a:r>
              <a:rPr lang="en-US" sz="3100" i="1" dirty="0" smtClean="0">
                <a:latin typeface="Arial" panose="020B0604020202020204" pitchFamily="34" charset="0"/>
              </a:rPr>
              <a:t> – Using D-STAR</a:t>
            </a:r>
            <a:endParaRPr lang="en-US" i="1" dirty="0">
              <a:latin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5314549"/>
            <a:ext cx="6858000" cy="618523"/>
          </a:xfrm>
        </p:spPr>
        <p:txBody>
          <a:bodyPr/>
          <a:lstStyle/>
          <a:p>
            <a:r>
              <a:rPr lang="en-US" dirty="0" smtClean="0"/>
              <a:t>John Davis WB4QDX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Radios have different capabilities and number of memories</a:t>
            </a:r>
          </a:p>
          <a:p>
            <a:r>
              <a:rPr lang="en-US" dirty="0" smtClean="0"/>
              <a:t>First generation radios have standard memory locations for FM or DV</a:t>
            </a:r>
          </a:p>
          <a:p>
            <a:pPr lvl="3"/>
            <a:r>
              <a:rPr lang="en-US" b="1" dirty="0" smtClean="0">
                <a:solidFill>
                  <a:srgbClr val="FFFF00"/>
                </a:solidFill>
              </a:rPr>
              <a:t>Method 1 </a:t>
            </a:r>
            <a:r>
              <a:rPr lang="en-US" dirty="0" smtClean="0"/>
              <a:t>– Store commands in memory for favorite reflectors or repeaters</a:t>
            </a:r>
          </a:p>
          <a:p>
            <a:pPr lvl="3"/>
            <a:r>
              <a:rPr lang="en-US" b="1" dirty="0" smtClean="0">
                <a:solidFill>
                  <a:srgbClr val="FFFF00"/>
                </a:solidFill>
              </a:rPr>
              <a:t>Method 2 </a:t>
            </a:r>
            <a:r>
              <a:rPr lang="en-US" dirty="0" smtClean="0"/>
              <a:t>– Use UR memories for favorite reflectors or repeaters (uses fewer memory locations</a:t>
            </a:r>
          </a:p>
          <a:p>
            <a:pPr marL="1028700" lvl="3" indent="0">
              <a:buNone/>
            </a:pPr>
            <a:endParaRPr lang="en-US" dirty="0"/>
          </a:p>
          <a:p>
            <a:r>
              <a:rPr lang="en-US" dirty="0" smtClean="0"/>
              <a:t>Newer radios with DR mode simplify programming</a:t>
            </a:r>
          </a:p>
          <a:p>
            <a:pPr lvl="3"/>
            <a:r>
              <a:rPr lang="en-US" b="1" dirty="0" smtClean="0">
                <a:solidFill>
                  <a:srgbClr val="FFFF00"/>
                </a:solidFill>
              </a:rPr>
              <a:t>Method 3 </a:t>
            </a:r>
            <a:r>
              <a:rPr lang="en-US" dirty="0" smtClean="0"/>
              <a:t>– Use DR mode with repeater list and GPS for nearest repeater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10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93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>
          <a:xfrm>
            <a:off x="628650" y="365126"/>
            <a:ext cx="7886700" cy="1394848"/>
          </a:xfrm>
        </p:spPr>
        <p:txBody>
          <a:bodyPr anchorCtr="0">
            <a:normAutofit fontScale="90000"/>
          </a:bodyPr>
          <a:lstStyle/>
          <a:p>
            <a:r>
              <a:rPr lang="en-US" dirty="0" smtClean="0"/>
              <a:t>Radio Memory Management – </a:t>
            </a:r>
            <a:r>
              <a:rPr lang="en-US" sz="3600" dirty="0" smtClean="0"/>
              <a:t>Method 1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07691"/>
            <a:ext cx="8229600" cy="128311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i="1" dirty="0" smtClean="0"/>
              <a:t>Organize blocks of channels stored in memories</a:t>
            </a:r>
            <a:r>
              <a:rPr lang="en-US" sz="2000" dirty="0" smtClean="0"/>
              <a:t>:</a:t>
            </a:r>
          </a:p>
          <a:p>
            <a:r>
              <a:rPr lang="en-US" sz="2000" dirty="0"/>
              <a:t>Can be used with any D-STAR radio</a:t>
            </a:r>
          </a:p>
          <a:p>
            <a:r>
              <a:rPr lang="en-US" sz="2000" dirty="0" smtClean="0"/>
              <a:t>Create a group or bank of memories for each repeater</a:t>
            </a:r>
          </a:p>
          <a:p>
            <a:r>
              <a:rPr lang="en-US" sz="2000" dirty="0" smtClean="0"/>
              <a:t>Store commands for each function in a memory of the group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57200" y="2667000"/>
          <a:ext cx="8200241" cy="3352792"/>
        </p:xfrm>
        <a:graphic>
          <a:graphicData uri="http://schemas.openxmlformats.org/drawingml/2006/table">
            <a:tbl>
              <a:tblPr/>
              <a:tblGrid>
                <a:gridCol w="562761"/>
                <a:gridCol w="884340"/>
                <a:gridCol w="482367"/>
                <a:gridCol w="562761"/>
                <a:gridCol w="643156"/>
                <a:gridCol w="643156"/>
                <a:gridCol w="884340"/>
                <a:gridCol w="1205917"/>
                <a:gridCol w="1205917"/>
                <a:gridCol w="1125526"/>
              </a:tblGrid>
              <a:tr h="4260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CH No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Frequency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Dup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Offset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TS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Mode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Your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RPT1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RPT2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CQCQCQ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UNLINK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SBA C ID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ECHOTEST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3EC92-B39B-4CD8-B89D-5C0C9E74089F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of 30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8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/>
        <p:txBody>
          <a:bodyPr anchorCtr="0">
            <a:normAutofit/>
          </a:bodyPr>
          <a:lstStyle/>
          <a:p>
            <a:r>
              <a:rPr lang="en-US" dirty="0" smtClean="0"/>
              <a:t>Radio Memory Management - Talk</a:t>
            </a:r>
            <a:endParaRPr lang="en-US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990599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Use this channel for general QSO</a:t>
            </a:r>
          </a:p>
          <a:p>
            <a:r>
              <a:rPr lang="en-US" sz="2000" dirty="0" smtClean="0"/>
              <a:t>No linking commands required or repeater already linked</a:t>
            </a:r>
          </a:p>
          <a:p>
            <a:r>
              <a:rPr lang="en-US" sz="2000" dirty="0" smtClean="0"/>
              <a:t>CQCQCQ in UR field</a:t>
            </a:r>
          </a:p>
          <a:p>
            <a:endParaRPr lang="en-US" sz="2000" dirty="0" smtClean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57200" y="2667000"/>
          <a:ext cx="8200241" cy="3352792"/>
        </p:xfrm>
        <a:graphic>
          <a:graphicData uri="http://schemas.openxmlformats.org/drawingml/2006/table">
            <a:tbl>
              <a:tblPr/>
              <a:tblGrid>
                <a:gridCol w="562761"/>
                <a:gridCol w="884340"/>
                <a:gridCol w="482367"/>
                <a:gridCol w="562761"/>
                <a:gridCol w="643156"/>
                <a:gridCol w="643156"/>
                <a:gridCol w="884340"/>
                <a:gridCol w="1205917"/>
                <a:gridCol w="1205917"/>
                <a:gridCol w="1125526"/>
              </a:tblGrid>
              <a:tr h="4260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CH No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Frequency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Dup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Offset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TS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Mode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Your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RPT1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RPT2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CQCQCQ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</a:t>
                      </a:r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G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UNLINK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U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SBA C ID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ECHOTEST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4B2F-AAB8-4BCC-8B7A-D3DBF640352E}" type="slidenum">
              <a:rPr lang="en-US" smtClean="0"/>
              <a:t>12</a:t>
            </a:fld>
            <a:r>
              <a:rPr lang="en-US" dirty="0" smtClean="0"/>
              <a:t> of 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43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>
          <a:xfrm>
            <a:off x="628650" y="365126"/>
            <a:ext cx="7886700" cy="1006475"/>
          </a:xfrm>
        </p:spPr>
        <p:txBody>
          <a:bodyPr anchorCtr="0">
            <a:normAutofit fontScale="90000"/>
          </a:bodyPr>
          <a:lstStyle/>
          <a:p>
            <a:r>
              <a:rPr lang="en-US" dirty="0" smtClean="0"/>
              <a:t>Radio Memory Management - ID</a:t>
            </a:r>
            <a:endParaRPr lang="en-US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71601"/>
            <a:ext cx="8229600" cy="1219200"/>
          </a:xfrm>
        </p:spPr>
        <p:txBody>
          <a:bodyPr>
            <a:noAutofit/>
          </a:bodyPr>
          <a:lstStyle/>
          <a:p>
            <a:r>
              <a:rPr lang="en-US" sz="1600" dirty="0" smtClean="0"/>
              <a:t>Use to see if repeater is linked or unlinked</a:t>
            </a:r>
          </a:p>
          <a:p>
            <a:r>
              <a:rPr lang="en-US" sz="1600" dirty="0" smtClean="0"/>
              <a:t>If linked, repeater says “Remote system linked”</a:t>
            </a:r>
          </a:p>
          <a:p>
            <a:r>
              <a:rPr lang="en-US" sz="1600" dirty="0" smtClean="0"/>
              <a:t>Data line will indicate where repeater or reflector linked</a:t>
            </a:r>
          </a:p>
          <a:p>
            <a:r>
              <a:rPr lang="en-US" sz="1600" dirty="0" smtClean="0"/>
              <a:t>Return to CQCQCQ channel to talk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57200" y="2667000"/>
          <a:ext cx="8200241" cy="3352792"/>
        </p:xfrm>
        <a:graphic>
          <a:graphicData uri="http://schemas.openxmlformats.org/drawingml/2006/table">
            <a:tbl>
              <a:tblPr/>
              <a:tblGrid>
                <a:gridCol w="562761"/>
                <a:gridCol w="884340"/>
                <a:gridCol w="482367"/>
                <a:gridCol w="562761"/>
                <a:gridCol w="643156"/>
                <a:gridCol w="643156"/>
                <a:gridCol w="884340"/>
                <a:gridCol w="1205917"/>
                <a:gridCol w="1205917"/>
                <a:gridCol w="1125526"/>
              </a:tblGrid>
              <a:tr h="4260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CH No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Frequency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Dup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Offset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TS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Mode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Your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RPT1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RPT2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CQCQCQ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UNLINK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SBA C ID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                </a:t>
                      </a:r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I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ECHOTEST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of 30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49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/>
        <p:txBody>
          <a:bodyPr anchorCtr="0">
            <a:normAutofit/>
          </a:bodyPr>
          <a:lstStyle/>
          <a:p>
            <a:r>
              <a:rPr lang="en-US" dirty="0" smtClean="0"/>
              <a:t>Radio Memory Management - Link</a:t>
            </a:r>
            <a:endParaRPr lang="en-US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990599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Tune to channel and key briefly to initiate link command</a:t>
            </a:r>
          </a:p>
          <a:p>
            <a:r>
              <a:rPr lang="en-US" sz="2000" dirty="0" smtClean="0"/>
              <a:t>System will say “Remote system linked” if successful</a:t>
            </a:r>
          </a:p>
          <a:p>
            <a:r>
              <a:rPr lang="en-US" sz="2000" dirty="0"/>
              <a:t>Return to CQCQCQ channel to talk</a:t>
            </a:r>
          </a:p>
          <a:p>
            <a:endParaRPr lang="en-US" sz="2000" dirty="0" smtClean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57200" y="2667000"/>
          <a:ext cx="8200241" cy="3352792"/>
        </p:xfrm>
        <a:graphic>
          <a:graphicData uri="http://schemas.openxmlformats.org/drawingml/2006/table">
            <a:tbl>
              <a:tblPr/>
              <a:tblGrid>
                <a:gridCol w="562761"/>
                <a:gridCol w="884340"/>
                <a:gridCol w="482367"/>
                <a:gridCol w="562761"/>
                <a:gridCol w="643156"/>
                <a:gridCol w="643156"/>
                <a:gridCol w="884340"/>
                <a:gridCol w="1205917"/>
                <a:gridCol w="1205917"/>
                <a:gridCol w="1125526"/>
              </a:tblGrid>
              <a:tr h="4260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CH No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Frequency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Dup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Offset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TS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Mode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Your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RPT1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RPT2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CQCQCQ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UNLINK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SBA C ID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REF001C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REF001CL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REF002A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REF002AL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REF004A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REF004AL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REF030A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REF030AL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REF030B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REF030BL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REF030C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REF030CL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ECHOTEST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0B4E7-A4E0-4C99-A888-A8A282A03DD6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of 30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6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/>
        <p:txBody>
          <a:bodyPr anchorCtr="0">
            <a:normAutofit/>
          </a:bodyPr>
          <a:lstStyle/>
          <a:p>
            <a:r>
              <a:rPr lang="en-US" dirty="0" smtClean="0"/>
              <a:t>Radio Memory Management - Unlink</a:t>
            </a:r>
            <a:endParaRPr lang="en-US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990599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Tune to channel and key briefly to initiate link command</a:t>
            </a:r>
          </a:p>
          <a:p>
            <a:r>
              <a:rPr lang="en-US" sz="2000" dirty="0"/>
              <a:t>System will say “Remote system </a:t>
            </a:r>
            <a:r>
              <a:rPr lang="en-US" sz="2000" dirty="0" smtClean="0"/>
              <a:t>unlinked” </a:t>
            </a:r>
            <a:r>
              <a:rPr lang="en-US" sz="2000" dirty="0"/>
              <a:t>if successful</a:t>
            </a:r>
          </a:p>
          <a:p>
            <a:r>
              <a:rPr lang="en-US" sz="2000" dirty="0" smtClean="0"/>
              <a:t>Return </a:t>
            </a:r>
            <a:r>
              <a:rPr lang="en-US" sz="2000" dirty="0"/>
              <a:t>to CQCQCQ channel to talk</a:t>
            </a:r>
          </a:p>
          <a:p>
            <a:endParaRPr lang="en-US" sz="2000" dirty="0" smtClean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57200" y="2667000"/>
          <a:ext cx="8200241" cy="3352792"/>
        </p:xfrm>
        <a:graphic>
          <a:graphicData uri="http://schemas.openxmlformats.org/drawingml/2006/table">
            <a:tbl>
              <a:tblPr/>
              <a:tblGrid>
                <a:gridCol w="562761"/>
                <a:gridCol w="884340"/>
                <a:gridCol w="482367"/>
                <a:gridCol w="562761"/>
                <a:gridCol w="643156"/>
                <a:gridCol w="643156"/>
                <a:gridCol w="884340"/>
                <a:gridCol w="1205917"/>
                <a:gridCol w="1205917"/>
                <a:gridCol w="1125526"/>
              </a:tblGrid>
              <a:tr h="4260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CH No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Frequency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Dup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Offset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TS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Mode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Your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RPT1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RPT2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CQCQCQ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UNLINK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      </a:t>
                      </a:r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          </a:t>
                      </a:r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U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SBA C ID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ECHOTEST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A7A33-4B74-4F1C-92C0-BDB3061AE109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of 29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55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>
          <a:xfrm>
            <a:off x="457200" y="277813"/>
            <a:ext cx="6096000" cy="1139825"/>
          </a:xfrm>
        </p:spPr>
        <p:txBody>
          <a:bodyPr anchorCtr="0">
            <a:normAutofit fontScale="90000"/>
          </a:bodyPr>
          <a:lstStyle/>
          <a:p>
            <a:r>
              <a:rPr lang="en-US" dirty="0" smtClean="0"/>
              <a:t>Radio Memory Management - Echotest</a:t>
            </a:r>
            <a:endParaRPr lang="en-US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990599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Tune to </a:t>
            </a:r>
            <a:r>
              <a:rPr lang="en-US" sz="2000" dirty="0" smtClean="0"/>
              <a:t>channel, key and speak</a:t>
            </a:r>
            <a:endParaRPr lang="en-US" sz="2000" dirty="0"/>
          </a:p>
          <a:p>
            <a:r>
              <a:rPr lang="en-US" sz="2000" dirty="0"/>
              <a:t>System will </a:t>
            </a:r>
            <a:r>
              <a:rPr lang="en-US" sz="2000" dirty="0" smtClean="0"/>
              <a:t>echo back your transmission</a:t>
            </a:r>
            <a:endParaRPr lang="en-US" sz="2000" dirty="0"/>
          </a:p>
          <a:p>
            <a:r>
              <a:rPr lang="en-US" sz="2000" dirty="0"/>
              <a:t>Return to CQCQCQ channel to talk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57200" y="2667000"/>
          <a:ext cx="8200241" cy="3352792"/>
        </p:xfrm>
        <a:graphic>
          <a:graphicData uri="http://schemas.openxmlformats.org/drawingml/2006/table">
            <a:tbl>
              <a:tblPr/>
              <a:tblGrid>
                <a:gridCol w="562761"/>
                <a:gridCol w="884340"/>
                <a:gridCol w="482367"/>
                <a:gridCol w="562761"/>
                <a:gridCol w="643156"/>
                <a:gridCol w="643156"/>
                <a:gridCol w="884340"/>
                <a:gridCol w="1205917"/>
                <a:gridCol w="1205917"/>
                <a:gridCol w="1125526"/>
              </a:tblGrid>
              <a:tr h="4260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CH No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Frequency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Dup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Offset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TS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Mode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Your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RPT1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RPT2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CQCQCQ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UNLINK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U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SBA C ID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ECHOTEST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               </a:t>
                      </a:r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23A40-BC15-484B-AEDF-3803C03663FB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of 30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54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Memory Management – </a:t>
            </a:r>
            <a:br>
              <a:rPr lang="en-US" dirty="0" smtClean="0"/>
            </a:br>
            <a:r>
              <a:rPr lang="en-US" sz="3200" dirty="0" smtClean="0"/>
              <a:t>Method 2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Can be used with any D-STAR radio</a:t>
            </a:r>
          </a:p>
          <a:p>
            <a:r>
              <a:rPr lang="en-US" sz="2400" dirty="0">
                <a:solidFill>
                  <a:schemeClr val="tx1"/>
                </a:solidFill>
              </a:rPr>
              <a:t>Program one memory location per repeater with CQCQCQ in UR field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Utilize “Your Call Sign” memories for UR field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Select Memory location and change UR field for favorite linking command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183" y="3577431"/>
            <a:ext cx="5667375" cy="847725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17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09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Memory Management – </a:t>
            </a:r>
            <a:br>
              <a:rPr lang="en-US" dirty="0"/>
            </a:br>
            <a:r>
              <a:rPr lang="en-US" sz="3200" dirty="0"/>
              <a:t>Method </a:t>
            </a:r>
            <a:r>
              <a:rPr lang="en-US" sz="3200" dirty="0" smtClean="0"/>
              <a:t>3 (DR Mode)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111" y="1690689"/>
            <a:ext cx="8200102" cy="4486274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Available on ID-31, ID51, </a:t>
            </a:r>
            <a:r>
              <a:rPr lang="en-US" sz="2400" dirty="0" smtClean="0">
                <a:solidFill>
                  <a:schemeClr val="tx1"/>
                </a:solidFill>
              </a:rPr>
              <a:t>IC-7100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smtClean="0">
                <a:solidFill>
                  <a:schemeClr val="tx1"/>
                </a:solidFill>
              </a:rPr>
              <a:t>ID-5100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Radios have regular memories usually used for FM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Geocoded Repeater List / DR memories used for D-STAR 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ID-5100 Repeater List may be used for FM or D-STAR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DR Mode introduces TO/FROM screen for easy use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" t="8227" r="1807" b="6955"/>
          <a:stretch/>
        </p:blipFill>
        <p:spPr>
          <a:xfrm>
            <a:off x="2284955" y="3864077"/>
            <a:ext cx="4479639" cy="220638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18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36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DR 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000" y="1445342"/>
            <a:ext cx="7675350" cy="4731621"/>
          </a:xfrm>
        </p:spPr>
        <p:txBody>
          <a:bodyPr/>
          <a:lstStyle/>
          <a:p>
            <a:r>
              <a:rPr lang="en-US" dirty="0" smtClean="0"/>
              <a:t>Select FROM to pick a repeater</a:t>
            </a:r>
          </a:p>
          <a:p>
            <a:r>
              <a:rPr lang="en-US" dirty="0" smtClean="0"/>
              <a:t>Utilizes internal GPS to know where you are</a:t>
            </a:r>
          </a:p>
          <a:p>
            <a:r>
              <a:rPr lang="en-US" dirty="0" smtClean="0"/>
              <a:t>Repeater List has geocoded repeaters</a:t>
            </a:r>
          </a:p>
          <a:p>
            <a:r>
              <a:rPr lang="en-US" dirty="0" smtClean="0"/>
              <a:t>Selecting Nearest Repeater finds closest repeaters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t="14440" r="1724" b="2418"/>
          <a:stretch/>
        </p:blipFill>
        <p:spPr>
          <a:xfrm>
            <a:off x="3553559" y="3460947"/>
            <a:ext cx="5315137" cy="261538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0168" y="3716593"/>
            <a:ext cx="3564852" cy="2605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Select desired repeater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19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80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on the 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338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FM Repeater</a:t>
            </a:r>
          </a:p>
          <a:p>
            <a:pPr lvl="1"/>
            <a:r>
              <a:rPr lang="en-US" dirty="0" smtClean="0"/>
              <a:t>Mode - FM</a:t>
            </a:r>
          </a:p>
          <a:p>
            <a:pPr lvl="1"/>
            <a:r>
              <a:rPr lang="en-US" dirty="0" smtClean="0"/>
              <a:t>Frequency</a:t>
            </a:r>
          </a:p>
          <a:p>
            <a:pPr lvl="1"/>
            <a:r>
              <a:rPr lang="en-US" dirty="0" smtClean="0"/>
              <a:t>Offset</a:t>
            </a:r>
          </a:p>
          <a:p>
            <a:pPr lvl="1"/>
            <a:r>
              <a:rPr lang="en-US" dirty="0" smtClean="0"/>
              <a:t>CTCSS / TSQ</a:t>
            </a:r>
          </a:p>
          <a:p>
            <a:pPr lvl="1"/>
            <a:r>
              <a:rPr lang="en-US" dirty="0" smtClean="0"/>
              <a:t>Tone frequency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932903" y="1595824"/>
            <a:ext cx="3733800" cy="4525963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D-STAR Repeater</a:t>
            </a:r>
          </a:p>
          <a:p>
            <a:pPr lvl="1"/>
            <a:r>
              <a:rPr lang="en-US" dirty="0" smtClean="0"/>
              <a:t>Mode - </a:t>
            </a:r>
            <a:r>
              <a:rPr lang="en-US" dirty="0" smtClean="0"/>
              <a:t>DV</a:t>
            </a:r>
            <a:endParaRPr lang="en-US" dirty="0" smtClean="0"/>
          </a:p>
          <a:p>
            <a:pPr lvl="1"/>
            <a:r>
              <a:rPr lang="en-US" dirty="0" smtClean="0"/>
              <a:t>Frequency</a:t>
            </a:r>
          </a:p>
          <a:p>
            <a:pPr lvl="1"/>
            <a:r>
              <a:rPr lang="en-US" dirty="0" smtClean="0"/>
              <a:t>Offset</a:t>
            </a:r>
          </a:p>
          <a:p>
            <a:pPr lvl="1"/>
            <a:r>
              <a:rPr lang="en-US" dirty="0" smtClean="0"/>
              <a:t>UR</a:t>
            </a:r>
          </a:p>
          <a:p>
            <a:pPr lvl="1"/>
            <a:r>
              <a:rPr lang="en-US" dirty="0" smtClean="0"/>
              <a:t>RPT1</a:t>
            </a:r>
          </a:p>
          <a:p>
            <a:pPr lvl="1"/>
            <a:r>
              <a:rPr lang="en-US" dirty="0" smtClean="0"/>
              <a:t>RPT2</a:t>
            </a:r>
          </a:p>
          <a:p>
            <a:pPr lvl="1"/>
            <a:endParaRPr lang="en-US" dirty="0"/>
          </a:p>
          <a:p>
            <a:pPr marL="342900" lvl="1" indent="0">
              <a:buNone/>
            </a:pPr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2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86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DR Mode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000" y="1825625"/>
            <a:ext cx="7910710" cy="4351338"/>
          </a:xfrm>
        </p:spPr>
        <p:txBody>
          <a:bodyPr/>
          <a:lstStyle/>
          <a:p>
            <a:r>
              <a:rPr lang="en-US" dirty="0" smtClean="0"/>
              <a:t>Select TO on screen</a:t>
            </a:r>
          </a:p>
          <a:p>
            <a:r>
              <a:rPr lang="en-US" dirty="0" smtClean="0"/>
              <a:t>Select “Your Call Sign” (“Reflector” on ID-5100)</a:t>
            </a:r>
            <a:endParaRPr lang="en-US" dirty="0"/>
          </a:p>
          <a:p>
            <a:r>
              <a:rPr lang="en-US" dirty="0" smtClean="0"/>
              <a:t>Select “Use Repeater” (“Link to Reflector” on ID-5100) to talk (like CQCQCQ)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7926" r="1426" b="7603"/>
          <a:stretch/>
        </p:blipFill>
        <p:spPr>
          <a:xfrm>
            <a:off x="4368645" y="3817217"/>
            <a:ext cx="4588543" cy="2249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9" t="12199" r="13978" b="8853"/>
          <a:stretch/>
        </p:blipFill>
        <p:spPr>
          <a:xfrm>
            <a:off x="370839" y="3738559"/>
            <a:ext cx="3837367" cy="257334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20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87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 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000" y="1690689"/>
            <a:ext cx="7675350" cy="4486274"/>
          </a:xfrm>
        </p:spPr>
        <p:txBody>
          <a:bodyPr/>
          <a:lstStyle/>
          <a:p>
            <a:r>
              <a:rPr lang="en-US" dirty="0" smtClean="0"/>
              <a:t>Link to a repeater or reflector while in TO field by rotating knob (</a:t>
            </a:r>
            <a:r>
              <a:rPr lang="en-US" i="1" dirty="0" smtClean="0"/>
              <a:t>ID-5100 select Gateway CQ for repeater list or Repeater List&gt;Link to Reflector for list of reflectors</a:t>
            </a:r>
            <a:r>
              <a:rPr lang="en-US" dirty="0" smtClean="0"/>
              <a:t>)</a:t>
            </a:r>
          </a:p>
          <a:p>
            <a:r>
              <a:rPr lang="en-US" dirty="0" smtClean="0"/>
              <a:t>Return to Use Repeater/Reflector for CQCQCQ for talking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" t="8227" r="1807" b="6955"/>
          <a:stretch/>
        </p:blipFill>
        <p:spPr>
          <a:xfrm>
            <a:off x="4485444" y="3970574"/>
            <a:ext cx="4479639" cy="220638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21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06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19" y="365126"/>
            <a:ext cx="8082731" cy="1325563"/>
          </a:xfrm>
        </p:spPr>
        <p:txBody>
          <a:bodyPr/>
          <a:lstStyle/>
          <a:p>
            <a:r>
              <a:rPr lang="en-US" dirty="0" smtClean="0"/>
              <a:t>Programming for the DVAP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Standard Memories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Repeater 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22</a:t>
            </a:fld>
            <a:r>
              <a:rPr lang="en-US" dirty="0" smtClean="0"/>
              <a:t> of 30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77" y="2276168"/>
            <a:ext cx="3990975" cy="106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975" y="2276168"/>
            <a:ext cx="1990725" cy="1066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133" y="4303969"/>
            <a:ext cx="7902217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6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D-STAR’s 1.2 GHz Radio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Icom ID-1</a:t>
            </a:r>
          </a:p>
          <a:p>
            <a:r>
              <a:rPr lang="en-US" dirty="0" smtClean="0"/>
              <a:t>Operates FM Voice or GMSK (D-STAR) modes</a:t>
            </a:r>
          </a:p>
          <a:p>
            <a:r>
              <a:rPr lang="en-US" dirty="0" smtClean="0"/>
              <a:t>D-STAR modes include voice, low speed data (1200 bps) or high speed data (128 kbps)</a:t>
            </a:r>
          </a:p>
          <a:p>
            <a:r>
              <a:rPr lang="en-US" dirty="0" smtClean="0"/>
              <a:t>10W transmit output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401" y="1474839"/>
            <a:ext cx="466725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23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70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ID-1 High Speed Data </a:t>
            </a:r>
            <a:br>
              <a:rPr lang="en-US" dirty="0" smtClean="0"/>
            </a:br>
            <a:r>
              <a:rPr lang="en-US" dirty="0" smtClean="0"/>
              <a:t>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Radio acts as Ethernet wireless bridge</a:t>
            </a:r>
          </a:p>
          <a:p>
            <a:r>
              <a:rPr lang="en-US" dirty="0" smtClean="0"/>
              <a:t>Has RJ-45 Ethernet connector for HS data</a:t>
            </a:r>
          </a:p>
          <a:p>
            <a:r>
              <a:rPr lang="en-US" dirty="0" smtClean="0"/>
              <a:t>Can be used for Internet connectivity through D-STAR repeater with DD module</a:t>
            </a:r>
          </a:p>
          <a:p>
            <a:r>
              <a:rPr lang="en-US" dirty="0" smtClean="0"/>
              <a:t>Can be used to create wireless bridge between two points</a:t>
            </a:r>
          </a:p>
          <a:p>
            <a:r>
              <a:rPr lang="en-US" dirty="0" smtClean="0"/>
              <a:t>When communicating through DD repeater, know assigned IP address (10.x.x.x)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24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46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Speed Data – </a:t>
            </a:r>
            <a:br>
              <a:rPr lang="en-US" dirty="0" smtClean="0"/>
            </a:br>
            <a:r>
              <a:rPr lang="en-US" dirty="0" smtClean="0"/>
              <a:t>DD 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Ethernet connection to PC</a:t>
            </a:r>
          </a:p>
          <a:p>
            <a:r>
              <a:rPr lang="en-US" dirty="0" smtClean="0"/>
              <a:t>PC must use assigned IP address assigned at registration (10.x.x.x)</a:t>
            </a:r>
          </a:p>
          <a:p>
            <a:r>
              <a:rPr lang="en-US" dirty="0" smtClean="0"/>
              <a:t>Gateway is 10.0.0.1</a:t>
            </a:r>
          </a:p>
          <a:p>
            <a:r>
              <a:rPr lang="en-US" dirty="0" smtClean="0"/>
              <a:t>Use known DNS addresses</a:t>
            </a:r>
          </a:p>
          <a:p>
            <a:r>
              <a:rPr lang="en-US" dirty="0" smtClean="0"/>
              <a:t>…or the easy way is to insert a router between ID-1 and PC and use DHCP!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25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17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Setup With Router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2362200"/>
            <a:ext cx="1447800" cy="1508105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sz="2800" b="1" dirty="0" smtClean="0"/>
              <a:t>ID-1</a:t>
            </a:r>
          </a:p>
          <a:p>
            <a:pPr algn="ctr"/>
            <a:r>
              <a:rPr lang="en-US" sz="2800" b="1" dirty="0" smtClean="0"/>
              <a:t>Radio</a:t>
            </a:r>
          </a:p>
          <a:p>
            <a:pPr algn="ctr"/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810000" y="2580382"/>
            <a:ext cx="1447800" cy="1077218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sz="2800" b="1" dirty="0" smtClean="0"/>
              <a:t>Router</a:t>
            </a:r>
          </a:p>
          <a:p>
            <a:pPr algn="ctr"/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248400" y="2583411"/>
            <a:ext cx="1447800" cy="1077218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sz="2800" b="1" dirty="0" smtClean="0"/>
              <a:t>PC</a:t>
            </a:r>
          </a:p>
          <a:p>
            <a:pPr algn="ctr"/>
            <a:endParaRPr lang="en-US" dirty="0" smtClean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676400" y="1524000"/>
            <a:ext cx="0" cy="838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447800" y="1524000"/>
            <a:ext cx="533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676400" y="1524000"/>
            <a:ext cx="304800" cy="2095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1447800" y="1524000"/>
            <a:ext cx="228600" cy="2095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8" idx="1"/>
          </p:cNvCxnSpPr>
          <p:nvPr/>
        </p:nvCxnSpPr>
        <p:spPr>
          <a:xfrm>
            <a:off x="2362200" y="3116253"/>
            <a:ext cx="1447800" cy="273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8" idx="3"/>
            <a:endCxn id="9" idx="1"/>
          </p:cNvCxnSpPr>
          <p:nvPr/>
        </p:nvCxnSpPr>
        <p:spPr>
          <a:xfrm>
            <a:off x="5257800" y="3118991"/>
            <a:ext cx="990600" cy="302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276600" y="5181600"/>
            <a:ext cx="2514600" cy="92333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LAN</a:t>
            </a:r>
          </a:p>
          <a:p>
            <a:r>
              <a:rPr lang="en-US" dirty="0" smtClean="0"/>
              <a:t>DHCP Enabled</a:t>
            </a:r>
          </a:p>
          <a:p>
            <a:r>
              <a:rPr lang="en-US" dirty="0" smtClean="0"/>
              <a:t>192.168.0.x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76600" y="3886200"/>
            <a:ext cx="2492188" cy="12003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WAN</a:t>
            </a:r>
          </a:p>
          <a:p>
            <a:r>
              <a:rPr lang="en-US" dirty="0" smtClean="0"/>
              <a:t>IP: 10.x.x.x / 255.0.0.0</a:t>
            </a:r>
          </a:p>
          <a:p>
            <a:r>
              <a:rPr lang="en-US" dirty="0" smtClean="0"/>
              <a:t>Gateway: 10.0.0.1</a:t>
            </a:r>
          </a:p>
          <a:p>
            <a:r>
              <a:rPr lang="en-US" dirty="0" smtClean="0"/>
              <a:t>DNS: Use any DNS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19800" y="3886200"/>
            <a:ext cx="1981200" cy="12003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PC</a:t>
            </a:r>
          </a:p>
          <a:p>
            <a:r>
              <a:rPr lang="en-US" dirty="0" smtClean="0"/>
              <a:t>Wired or Wi-Fi</a:t>
            </a:r>
          </a:p>
          <a:p>
            <a:r>
              <a:rPr lang="en-US" dirty="0" smtClean="0"/>
              <a:t>DHCP Enabled</a:t>
            </a:r>
          </a:p>
          <a:p>
            <a:endParaRPr 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533400" y="4215581"/>
            <a:ext cx="2492188" cy="147732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Radio Programming</a:t>
            </a:r>
          </a:p>
          <a:p>
            <a:r>
              <a:rPr lang="en-US" dirty="0" smtClean="0"/>
              <a:t>UR: WD4STR</a:t>
            </a:r>
          </a:p>
          <a:p>
            <a:r>
              <a:rPr lang="en-US" dirty="0" smtClean="0"/>
              <a:t>RPT1: WD4STR A</a:t>
            </a:r>
          </a:p>
          <a:p>
            <a:r>
              <a:rPr lang="en-US" dirty="0" smtClean="0"/>
              <a:t>RPT2: WD4STR G</a:t>
            </a:r>
          </a:p>
          <a:p>
            <a:r>
              <a:rPr lang="en-US" dirty="0" smtClean="0"/>
              <a:t>Mode: RPS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26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32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Take picture</a:t>
            </a:r>
          </a:p>
          <a:p>
            <a:r>
              <a:rPr lang="en-US" dirty="0" smtClean="0"/>
              <a:t>Insert GPS data into meta data</a:t>
            </a:r>
          </a:p>
          <a:p>
            <a:r>
              <a:rPr lang="en-US" dirty="0" smtClean="0"/>
              <a:t>Upload photo to Picasa on Internet using ID-1</a:t>
            </a:r>
          </a:p>
          <a:p>
            <a:r>
              <a:rPr lang="en-US" dirty="0" smtClean="0"/>
              <a:t>View picture on Picasa website</a:t>
            </a:r>
          </a:p>
          <a:p>
            <a:r>
              <a:rPr lang="en-US" dirty="0" smtClean="0"/>
              <a:t>D-RATS chat session can be used for communications with ground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27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77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13" y="365126"/>
            <a:ext cx="8023737" cy="1325563"/>
          </a:xfrm>
        </p:spPr>
        <p:txBody>
          <a:bodyPr/>
          <a:lstStyle/>
          <a:p>
            <a:r>
              <a:rPr lang="en-US" dirty="0" smtClean="0"/>
              <a:t>Picasa Website of Pictures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74" y="1531209"/>
            <a:ext cx="7977876" cy="464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28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49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Pictures Display on</a:t>
            </a:r>
            <a:br>
              <a:rPr lang="en-US" dirty="0" smtClean="0"/>
            </a:br>
            <a:r>
              <a:rPr lang="en-US" dirty="0" smtClean="0"/>
              <a:t>Google Maps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80" y="1690689"/>
            <a:ext cx="7570839" cy="4419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29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50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Big Three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MY</a:t>
            </a:r>
            <a:r>
              <a:rPr lang="en-US" i="1" dirty="0" smtClean="0"/>
              <a:t> or </a:t>
            </a:r>
            <a:r>
              <a:rPr lang="en-US" b="1" dirty="0" smtClean="0">
                <a:solidFill>
                  <a:srgbClr val="FFFF00"/>
                </a:solidFill>
              </a:rPr>
              <a:t>MYCALL</a:t>
            </a:r>
            <a:r>
              <a:rPr lang="en-US" i="1" dirty="0" smtClean="0"/>
              <a:t> is your own callsign and is set once in radio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UR</a:t>
            </a:r>
            <a:r>
              <a:rPr lang="en-US" dirty="0" smtClean="0"/>
              <a:t> or </a:t>
            </a:r>
            <a:r>
              <a:rPr lang="en-US" b="1" dirty="0" smtClean="0">
                <a:solidFill>
                  <a:srgbClr val="FFFF00"/>
                </a:solidFill>
              </a:rPr>
              <a:t>URCALL</a:t>
            </a:r>
            <a:r>
              <a:rPr lang="en-US" dirty="0" smtClean="0"/>
              <a:t>: Where do I want to go?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RPT1</a:t>
            </a:r>
            <a:r>
              <a:rPr lang="en-US" dirty="0" smtClean="0"/>
              <a:t>: The repeater and module I am transmitting to (ex. KJ4GGV C)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RPT2</a:t>
            </a:r>
            <a:r>
              <a:rPr lang="en-US" dirty="0" smtClean="0"/>
              <a:t>: Where I want my transmission to go (normally to “G”, the Gateway)</a:t>
            </a:r>
          </a:p>
          <a:p>
            <a:pPr lvl="2"/>
            <a:r>
              <a:rPr lang="en-US" i="1" dirty="0" smtClean="0"/>
              <a:t>NOTE: It’s a good practice to put the callsign and “G” in RPT2 even if talking local so other linked repeaters, DV Dongles and DV Access Points can hear your transmissions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3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07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5304"/>
            <a:ext cx="7886700" cy="1415386"/>
          </a:xfrm>
        </p:spPr>
        <p:txBody>
          <a:bodyPr>
            <a:normAutofit/>
          </a:bodyPr>
          <a:lstStyle/>
          <a:p>
            <a:r>
              <a:rPr lang="en-US" dirty="0" smtClean="0"/>
              <a:t>Click on picture to see on</a:t>
            </a:r>
            <a:br>
              <a:rPr lang="en-US" dirty="0" smtClean="0"/>
            </a:br>
            <a:r>
              <a:rPr lang="en-US" dirty="0" smtClean="0"/>
              <a:t>map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01" y="1690690"/>
            <a:ext cx="7627798" cy="4463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30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14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RPT1, RPT2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Normal format (</a:t>
            </a:r>
            <a:r>
              <a:rPr lang="en-US" dirty="0" err="1" smtClean="0"/>
              <a:t>xxnxxx</a:t>
            </a:r>
            <a:r>
              <a:rPr lang="en-US" dirty="0" smtClean="0"/>
              <a:t> m)</a:t>
            </a:r>
          </a:p>
          <a:p>
            <a:pPr lvl="2"/>
            <a:r>
              <a:rPr lang="en-US" dirty="0" smtClean="0"/>
              <a:t>Callsign is left justified</a:t>
            </a:r>
          </a:p>
          <a:p>
            <a:pPr lvl="2"/>
            <a:r>
              <a:rPr lang="en-US" dirty="0" smtClean="0"/>
              <a:t>Module is always in 8</a:t>
            </a:r>
            <a:r>
              <a:rPr lang="en-US" baseline="30000" dirty="0" smtClean="0"/>
              <a:t>th</a:t>
            </a:r>
            <a:r>
              <a:rPr lang="en-US" dirty="0" smtClean="0"/>
              <a:t> position</a:t>
            </a:r>
          </a:p>
          <a:p>
            <a:pPr lvl="4"/>
            <a:r>
              <a:rPr lang="en-US" dirty="0" smtClean="0"/>
              <a:t>C=VHF</a:t>
            </a:r>
          </a:p>
          <a:p>
            <a:pPr lvl="4"/>
            <a:r>
              <a:rPr lang="en-US" dirty="0" smtClean="0"/>
              <a:t>B=UHF</a:t>
            </a:r>
          </a:p>
          <a:p>
            <a:pPr lvl="4"/>
            <a:r>
              <a:rPr lang="en-US" dirty="0" smtClean="0"/>
              <a:t>A=1.2 GHz</a:t>
            </a:r>
          </a:p>
          <a:p>
            <a:r>
              <a:rPr lang="en-US" dirty="0" smtClean="0"/>
              <a:t>Examples        </a:t>
            </a:r>
            <a:r>
              <a:rPr lang="en-US" sz="2400" dirty="0" smtClean="0"/>
              <a:t>(</a:t>
            </a:r>
            <a:r>
              <a:rPr lang="en-US" sz="2400" i="1" dirty="0" smtClean="0"/>
              <a:t>"</a:t>
            </a:r>
            <a:r>
              <a:rPr lang="en-US" sz="2400" i="1" dirty="0" smtClean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i="1" dirty="0" smtClean="0"/>
              <a:t>" represents a space 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Wingdings"/>
              </a:rPr>
              <a:t>)</a:t>
            </a:r>
            <a:endParaRPr lang="en-US" sz="1400" dirty="0" smtClean="0"/>
          </a:p>
          <a:p>
            <a:pPr lvl="2"/>
            <a:r>
              <a:rPr lang="en-US" dirty="0" smtClean="0"/>
              <a:t>WD4STR</a:t>
            </a:r>
            <a:r>
              <a:rPr lang="en-US" dirty="0" smtClean="0">
                <a:latin typeface="Courier New"/>
                <a:cs typeface="Courier New"/>
                <a:sym typeface="Wingdings"/>
              </a:rPr>
              <a:t>▪</a:t>
            </a:r>
            <a:r>
              <a:rPr lang="en-US" dirty="0" smtClean="0">
                <a:sym typeface="Wingdings"/>
              </a:rPr>
              <a:t>C</a:t>
            </a:r>
          </a:p>
          <a:p>
            <a:pPr lvl="2"/>
            <a:r>
              <a:rPr lang="en-US" dirty="0" smtClean="0">
                <a:sym typeface="Wingdings"/>
              </a:rPr>
              <a:t>W4DOC</a:t>
            </a:r>
            <a:r>
              <a:rPr lang="en-US" dirty="0" smtClean="0">
                <a:latin typeface="Courier New"/>
                <a:cs typeface="Courier New"/>
                <a:sym typeface="Wingdings"/>
              </a:rPr>
              <a:t>▪▪</a:t>
            </a:r>
            <a:r>
              <a:rPr lang="en-US" dirty="0" smtClean="0">
                <a:sym typeface="Wingdings"/>
              </a:rPr>
              <a:t>C</a:t>
            </a:r>
          </a:p>
          <a:p>
            <a:pPr lvl="2"/>
            <a:r>
              <a:rPr lang="en-US" dirty="0" smtClean="0">
                <a:sym typeface="Wingdings"/>
              </a:rPr>
              <a:t>W4GR</a:t>
            </a:r>
            <a:r>
              <a:rPr lang="en-US" dirty="0" smtClean="0">
                <a:latin typeface="Courier New"/>
                <a:cs typeface="Courier New"/>
                <a:sym typeface="Wingdings"/>
              </a:rPr>
              <a:t>▪▪▪</a:t>
            </a:r>
            <a:r>
              <a:rPr lang="en-US" dirty="0" smtClean="0">
                <a:sym typeface="Wingdings"/>
              </a:rPr>
              <a:t>C</a:t>
            </a:r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4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58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352426" y="1463040"/>
            <a:ext cx="7680960" cy="4724400"/>
          </a:xfrm>
          <a:prstGeom prst="rect">
            <a:avLst/>
          </a:prstGeom>
        </p:spPr>
        <p:txBody>
          <a:bodyPr/>
          <a:lstStyle/>
          <a:p>
            <a:r>
              <a:rPr lang="en-US" sz="2400" i="1" dirty="0" smtClean="0"/>
              <a:t>DPLUS is a program developed by Robin Cutshaw, AA4RC, which adds linking functions and the use of DV Dongles, DV Access Points and Hotspots to D-STAR.  DPLUS is active on most gateway-equipped repeaters.</a:t>
            </a:r>
          </a:p>
          <a:p>
            <a:r>
              <a:rPr lang="en-US" sz="800" dirty="0" smtClean="0"/>
              <a:t>   </a:t>
            </a:r>
          </a:p>
          <a:p>
            <a:r>
              <a:rPr lang="en-US" sz="2000" dirty="0" smtClean="0"/>
              <a:t>Characters used with DPLUS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G </a:t>
            </a:r>
            <a:r>
              <a:rPr lang="en-US" sz="2000" dirty="0"/>
              <a:t>– Gateway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E - Echo Test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I – Identification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L – Link Repeater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U – Unlink Repeater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DPLUS adds functions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48866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5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94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52426" y="1463040"/>
            <a:ext cx="7680960" cy="472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 smtClean="0"/>
              <a:t>Sample for KJ4GGV VHF/2m Repeater</a:t>
            </a:r>
            <a:br>
              <a:rPr lang="en-US" sz="2800" dirty="0" smtClean="0"/>
            </a:br>
            <a:r>
              <a:rPr lang="en-US" sz="2800" dirty="0" smtClean="0"/>
              <a:t>145.2800 MHz +5.0 MHz Offset</a:t>
            </a:r>
          </a:p>
          <a:p>
            <a:pPr lvl="1"/>
            <a:endParaRPr lang="en-US" sz="400" dirty="0" smtClean="0"/>
          </a:p>
          <a:p>
            <a:pPr lvl="1"/>
            <a:r>
              <a:rPr lang="en-US" sz="2400" dirty="0" smtClean="0"/>
              <a:t>MY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WB4QDX</a:t>
            </a:r>
          </a:p>
          <a:p>
            <a:pPr lvl="1"/>
            <a:r>
              <a:rPr lang="en-US" sz="2400" dirty="0" smtClean="0"/>
              <a:t>UR	 </a:t>
            </a:r>
            <a:r>
              <a:rPr lang="en-US" sz="2400" dirty="0" smtClean="0">
                <a:solidFill>
                  <a:srgbClr val="FFFF00"/>
                </a:solidFill>
                <a:latin typeface="Courier New"/>
                <a:cs typeface="Courier New"/>
                <a:sym typeface="Wingdings"/>
              </a:rPr>
              <a:t>CQCQCQ</a:t>
            </a:r>
            <a:endParaRPr lang="en-US" sz="2400" dirty="0">
              <a:solidFill>
                <a:srgbClr val="FFFF00"/>
              </a:solidFill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sz="2400" dirty="0" smtClean="0"/>
              <a:t>RPT1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KJ4GGV</a:t>
            </a:r>
            <a:r>
              <a:rPr lang="en-US" sz="2400" dirty="0" smtClean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/>
              </a:rPr>
              <a:t>C</a:t>
            </a:r>
            <a:endParaRPr lang="en-US" sz="2400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sz="2400" dirty="0" smtClean="0"/>
              <a:t>RPT2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KJ4GGV</a:t>
            </a:r>
            <a:r>
              <a:rPr lang="en-US" sz="2400" dirty="0" smtClean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/>
              </a:rPr>
              <a:t>G</a:t>
            </a:r>
            <a:endParaRPr lang="en-US" sz="2400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endParaRPr lang="en-US" sz="12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i="1" dirty="0" smtClean="0"/>
              <a:t>"</a:t>
            </a:r>
            <a:r>
              <a:rPr lang="en-US" sz="2000" i="1" dirty="0">
                <a:latin typeface="Courier New"/>
                <a:cs typeface="Courier New"/>
                <a:sym typeface="Wingdings"/>
              </a:rPr>
              <a:t>▪</a:t>
            </a:r>
            <a:r>
              <a:rPr lang="en-US" sz="2000" i="1" dirty="0" smtClean="0"/>
              <a:t>" </a:t>
            </a:r>
            <a:r>
              <a:rPr lang="en-US" sz="2000" i="1" dirty="0"/>
              <a:t>represents a space </a:t>
            </a:r>
            <a:r>
              <a:rPr lang="en-US" dirty="0"/>
              <a:t/>
            </a:r>
            <a:br>
              <a:rPr lang="en-US" dirty="0"/>
            </a:br>
            <a:r>
              <a:rPr lang="en-US" sz="1200" dirty="0" smtClean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sz="2000" i="1" dirty="0" smtClean="0">
                <a:latin typeface="Corbel" pitchFamily="34" charset="0"/>
                <a:cs typeface="Courier New" pitchFamily="49" charset="0"/>
              </a:rPr>
              <a:t>Used for talking on local repeater.  If repeater is linked, you are also heard on any of the linked repeaters</a:t>
            </a:r>
            <a:endParaRPr lang="en-US" sz="2000" i="1" dirty="0">
              <a:latin typeface="Corbel" pitchFamily="34" charset="0"/>
              <a:cs typeface="Courier New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QSO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48866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6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52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52426" y="1463040"/>
            <a:ext cx="7953374" cy="472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 smtClean="0"/>
              <a:t>Sample for KJ4GGV VHF/2m Repeater</a:t>
            </a:r>
            <a:br>
              <a:rPr lang="en-US" sz="2800" dirty="0" smtClean="0"/>
            </a:br>
            <a:r>
              <a:rPr lang="en-US" sz="2800" dirty="0" smtClean="0"/>
              <a:t>145.2800 MHz +5.0 MHz Offset</a:t>
            </a:r>
          </a:p>
          <a:p>
            <a:endParaRPr lang="en-US" sz="2800" dirty="0" smtClean="0"/>
          </a:p>
          <a:p>
            <a:pPr lvl="1"/>
            <a:r>
              <a:rPr lang="en-US" sz="2400" dirty="0" smtClean="0"/>
              <a:t>MY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WB4QDX</a:t>
            </a:r>
          </a:p>
          <a:p>
            <a:pPr lvl="1"/>
            <a:r>
              <a:rPr lang="en-US" sz="2400" dirty="0" smtClean="0"/>
              <a:t>UR	 </a:t>
            </a:r>
            <a:r>
              <a:rPr lang="en-US" sz="2400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WX4GPBAL (or W4DOC</a:t>
            </a:r>
            <a:r>
              <a:rPr lang="en-US" sz="2400" dirty="0" smtClean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dirty="0" smtClean="0">
                <a:solidFill>
                  <a:srgbClr val="FFFF00"/>
                </a:solidFill>
                <a:latin typeface="Courier New"/>
                <a:cs typeface="Courier New"/>
                <a:sym typeface="Wingdings"/>
              </a:rPr>
              <a:t>CL, W4GR</a:t>
            </a:r>
            <a:r>
              <a:rPr lang="en-US" sz="2400" dirty="0" smtClean="0">
                <a:latin typeface="Courier New"/>
                <a:cs typeface="Courier New"/>
                <a:sym typeface="Wingdings"/>
              </a:rPr>
              <a:t>▪▪</a:t>
            </a:r>
            <a:r>
              <a:rPr lang="en-US" sz="2400" dirty="0" smtClean="0">
                <a:solidFill>
                  <a:srgbClr val="FFFF00"/>
                </a:solidFill>
                <a:latin typeface="Courier New"/>
                <a:cs typeface="Courier New"/>
                <a:sym typeface="Wingdings"/>
              </a:rPr>
              <a:t>CL)</a:t>
            </a:r>
            <a:endParaRPr lang="en-US" sz="2400" dirty="0">
              <a:solidFill>
                <a:srgbClr val="FFFF00"/>
              </a:solidFill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sz="2400" dirty="0" smtClean="0"/>
              <a:t>RPT1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KJ4GGV</a:t>
            </a:r>
            <a:r>
              <a:rPr lang="en-US" sz="2400" dirty="0" smtClean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/>
              </a:rPr>
              <a:t>C</a:t>
            </a:r>
            <a:endParaRPr lang="en-US" sz="2400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sz="2400" dirty="0" smtClean="0"/>
              <a:t>RPT2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KJ4GGV</a:t>
            </a:r>
            <a:r>
              <a:rPr lang="en-US" sz="2400" dirty="0" smtClean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/>
              </a:rPr>
              <a:t>G</a:t>
            </a:r>
            <a:endParaRPr lang="en-US" sz="2000" dirty="0" smtClean="0">
              <a:latin typeface="Corbel" pitchFamily="34" charset="0"/>
              <a:cs typeface="Courier New" pitchFamily="49" charset="0"/>
              <a:sym typeface="Wingdings"/>
            </a:endParaRPr>
          </a:p>
          <a:p>
            <a:pPr marL="0" indent="0">
              <a:buNone/>
            </a:pPr>
            <a:endParaRPr lang="en-US" sz="6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i="1" dirty="0" smtClean="0"/>
              <a:t>                                          "</a:t>
            </a:r>
            <a:r>
              <a:rPr lang="en-US" sz="2000" i="1" dirty="0">
                <a:latin typeface="Courier New"/>
                <a:cs typeface="Courier New"/>
                <a:sym typeface="Wingdings"/>
              </a:rPr>
              <a:t>▪</a:t>
            </a:r>
            <a:r>
              <a:rPr lang="en-US" sz="2000" i="1" dirty="0" smtClean="0"/>
              <a:t>" </a:t>
            </a:r>
            <a:r>
              <a:rPr lang="en-US" sz="2000" i="1" dirty="0"/>
              <a:t>represents a space </a:t>
            </a:r>
            <a:r>
              <a:rPr lang="en-US" dirty="0"/>
              <a:t/>
            </a:r>
            <a:br>
              <a:rPr lang="en-US" dirty="0"/>
            </a:br>
            <a:r>
              <a:rPr lang="en-US" sz="1050" dirty="0" smtClean="0"/>
              <a:t> </a:t>
            </a:r>
            <a:r>
              <a:rPr lang="en-US" sz="800" dirty="0" smtClean="0"/>
              <a:t>  </a:t>
            </a:r>
          </a:p>
          <a:p>
            <a:pPr marL="0" indent="0">
              <a:buNone/>
            </a:pPr>
            <a:r>
              <a:rPr lang="en-US" sz="2000" i="1" dirty="0" smtClean="0">
                <a:latin typeface="Corbel" pitchFamily="34" charset="0"/>
                <a:cs typeface="Courier New" pitchFamily="49" charset="0"/>
              </a:rPr>
              <a:t>Key once, gateway responds with voice prompt “Remote System Linked”.  Change to CQCQCQ in UR for QSO.</a:t>
            </a:r>
            <a:endParaRPr lang="en-US" sz="2000" i="1" dirty="0">
              <a:latin typeface="Corbel" pitchFamily="34" charset="0"/>
              <a:cs typeface="Courier New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Linking to a Repeater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48866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7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03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52426" y="1463040"/>
            <a:ext cx="7680960" cy="472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 smtClean="0"/>
              <a:t>Sample for KJ4GGV VHF/2m Repeater</a:t>
            </a:r>
            <a:br>
              <a:rPr lang="en-US" sz="2800" dirty="0" smtClean="0"/>
            </a:br>
            <a:r>
              <a:rPr lang="en-US" sz="2800" dirty="0" smtClean="0"/>
              <a:t>145.2800 MHz +5.0 MHz Offset</a:t>
            </a:r>
          </a:p>
          <a:p>
            <a:endParaRPr lang="en-US" sz="2800" dirty="0" smtClean="0"/>
          </a:p>
          <a:p>
            <a:pPr lvl="1"/>
            <a:r>
              <a:rPr lang="en-US" sz="2400" dirty="0" smtClean="0"/>
              <a:t>MY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WB4QDX</a:t>
            </a:r>
          </a:p>
          <a:p>
            <a:pPr lvl="1"/>
            <a:r>
              <a:rPr lang="en-US" sz="2400" dirty="0" smtClean="0"/>
              <a:t>UR	 </a:t>
            </a:r>
            <a:r>
              <a:rPr lang="en-US" sz="2400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REF002AL</a:t>
            </a:r>
            <a:endParaRPr lang="en-US" sz="2400" dirty="0">
              <a:solidFill>
                <a:srgbClr val="FFFF00"/>
              </a:solidFill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sz="2400" dirty="0" smtClean="0"/>
              <a:t>RPT1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KJ4GGV</a:t>
            </a:r>
            <a:r>
              <a:rPr lang="en-US" sz="2400" dirty="0" smtClean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/>
              </a:rPr>
              <a:t>C</a:t>
            </a:r>
            <a:endParaRPr lang="en-US" sz="2400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sz="2400" dirty="0" smtClean="0"/>
              <a:t>RPT2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KJ4GGV</a:t>
            </a:r>
            <a:r>
              <a:rPr lang="en-US" sz="2400" dirty="0" smtClean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/>
              </a:rPr>
              <a:t>G</a:t>
            </a:r>
            <a:endParaRPr lang="en-US" sz="2000" dirty="0" smtClean="0">
              <a:latin typeface="Corbel" pitchFamily="34" charset="0"/>
              <a:cs typeface="Courier New" pitchFamily="49" charset="0"/>
              <a:sym typeface="Wingdings"/>
            </a:endParaRPr>
          </a:p>
          <a:p>
            <a:pPr marL="0" indent="0">
              <a:buNone/>
            </a:pPr>
            <a:endParaRPr lang="en-US" sz="6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i="1" dirty="0" smtClean="0"/>
              <a:t>                                          "</a:t>
            </a:r>
            <a:r>
              <a:rPr lang="en-US" sz="2000" i="1" dirty="0">
                <a:latin typeface="Courier New"/>
                <a:cs typeface="Courier New"/>
                <a:sym typeface="Wingdings"/>
              </a:rPr>
              <a:t>▪</a:t>
            </a:r>
            <a:r>
              <a:rPr lang="en-US" sz="2000" i="1" dirty="0" smtClean="0"/>
              <a:t>" </a:t>
            </a:r>
            <a:r>
              <a:rPr lang="en-US" sz="2000" i="1" dirty="0"/>
              <a:t>represents a space </a:t>
            </a:r>
            <a:r>
              <a:rPr lang="en-US" dirty="0"/>
              <a:t/>
            </a:r>
            <a:br>
              <a:rPr lang="en-US" dirty="0"/>
            </a:br>
            <a:r>
              <a:rPr lang="en-US" sz="1050" dirty="0" smtClean="0"/>
              <a:t> </a:t>
            </a:r>
            <a:r>
              <a:rPr lang="en-US" sz="800" dirty="0" smtClean="0"/>
              <a:t>  </a:t>
            </a:r>
          </a:p>
          <a:p>
            <a:pPr marL="0" indent="0">
              <a:buNone/>
            </a:pPr>
            <a:r>
              <a:rPr lang="en-US" sz="2000" i="1" dirty="0" smtClean="0">
                <a:latin typeface="Corbel" pitchFamily="34" charset="0"/>
                <a:cs typeface="Courier New" pitchFamily="49" charset="0"/>
              </a:rPr>
              <a:t>Key once, gateway responds with voice prompt “Remote System Linked”.  Change to CQCQCQ in UR for QSO.</a:t>
            </a:r>
            <a:endParaRPr lang="en-US" sz="2000" i="1" dirty="0">
              <a:latin typeface="Corbel" pitchFamily="34" charset="0"/>
              <a:cs typeface="Courier New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Linking to a Reflector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48866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8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02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52426" y="1463040"/>
            <a:ext cx="7680960" cy="472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 smtClean="0"/>
              <a:t>Sample for KJ4GGV VHF/2m Repeater</a:t>
            </a:r>
            <a:br>
              <a:rPr lang="en-US" sz="2800" dirty="0" smtClean="0"/>
            </a:br>
            <a:r>
              <a:rPr lang="en-US" sz="2800" dirty="0" smtClean="0"/>
              <a:t>145.2800 MHz +5.0 MHz Offset</a:t>
            </a:r>
          </a:p>
          <a:p>
            <a:endParaRPr lang="en-US" sz="2800" dirty="0" smtClean="0"/>
          </a:p>
          <a:p>
            <a:pPr lvl="1"/>
            <a:r>
              <a:rPr lang="en-US" sz="2400" dirty="0" smtClean="0"/>
              <a:t>MY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WB4QDX</a:t>
            </a:r>
          </a:p>
          <a:p>
            <a:pPr lvl="1"/>
            <a:r>
              <a:rPr lang="en-US" sz="2400" dirty="0" smtClean="0"/>
              <a:t>UR	 </a:t>
            </a:r>
            <a:r>
              <a:rPr lang="en-US" sz="2400" dirty="0" smtClean="0">
                <a:solidFill>
                  <a:srgbClr val="FFFF00"/>
                </a:solidFill>
                <a:latin typeface="Courier New"/>
                <a:cs typeface="Courier New"/>
                <a:sym typeface="Wingdings"/>
              </a:rPr>
              <a:t>▪▪▪▪▪▪▪</a:t>
            </a:r>
            <a:r>
              <a:rPr lang="en-US" sz="2400" dirty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U</a:t>
            </a:r>
          </a:p>
          <a:p>
            <a:pPr lvl="1"/>
            <a:r>
              <a:rPr lang="en-US" sz="2400" dirty="0" smtClean="0"/>
              <a:t>RPT1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KJ4GGV</a:t>
            </a:r>
            <a:r>
              <a:rPr lang="en-US" sz="2400" dirty="0" smtClean="0">
                <a:latin typeface="Courier New"/>
                <a:cs typeface="Courier New"/>
                <a:sym typeface="Wingdings"/>
              </a:rPr>
              <a:t>▪C</a:t>
            </a:r>
            <a:endParaRPr lang="en-US" sz="2400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sz="2400" dirty="0" smtClean="0"/>
              <a:t>RPT2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KJ4GGV</a:t>
            </a:r>
            <a:r>
              <a:rPr lang="en-US" sz="2400" dirty="0" smtClean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/>
              </a:rPr>
              <a:t>G</a:t>
            </a:r>
            <a:endParaRPr lang="en-US" sz="2400" dirty="0">
              <a:latin typeface="Courier New" pitchFamily="49" charset="0"/>
              <a:cs typeface="Courier New" pitchFamily="49" charset="0"/>
            </a:endParaRPr>
          </a:p>
          <a:p>
            <a:pPr marL="320040" lvl="1" indent="0">
              <a:buNone/>
            </a:pPr>
            <a:endParaRPr lang="en-US" sz="6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i="1" dirty="0" smtClean="0"/>
              <a:t>                                          "</a:t>
            </a:r>
            <a:r>
              <a:rPr lang="en-US" sz="2000" i="1" dirty="0">
                <a:latin typeface="Courier New"/>
                <a:cs typeface="Courier New"/>
                <a:sym typeface="Wingdings"/>
              </a:rPr>
              <a:t>▪</a:t>
            </a:r>
            <a:r>
              <a:rPr lang="en-US" sz="2000" i="1" dirty="0" smtClean="0"/>
              <a:t>" </a:t>
            </a:r>
            <a:r>
              <a:rPr lang="en-US" sz="2000" i="1" dirty="0"/>
              <a:t>represents a space </a:t>
            </a:r>
            <a:r>
              <a:rPr lang="en-US" dirty="0"/>
              <a:t/>
            </a:r>
            <a:br>
              <a:rPr lang="en-US" dirty="0"/>
            </a:br>
            <a:r>
              <a:rPr lang="en-US" sz="1200" dirty="0" smtClean="0"/>
              <a:t>   </a:t>
            </a:r>
            <a:endParaRPr lang="en-US" dirty="0" smtClean="0"/>
          </a:p>
          <a:p>
            <a:pPr marL="0" indent="0">
              <a:buNone/>
            </a:pPr>
            <a:r>
              <a:rPr lang="en-US" sz="2000" i="1" dirty="0" smtClean="0">
                <a:latin typeface="Corbel" pitchFamily="34" charset="0"/>
                <a:cs typeface="Courier New" pitchFamily="49" charset="0"/>
              </a:rPr>
              <a:t>Key once, gateway responds with unlinked voice prompt.  Change to CQCQCQ in UR for QSO. </a:t>
            </a:r>
            <a:endParaRPr lang="en-US" sz="2000" i="1" dirty="0">
              <a:latin typeface="Corbel" pitchFamily="34" charset="0"/>
              <a:cs typeface="Courier New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Unlinking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48866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9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43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TC104033923[[fn=Depth]]</Template>
  <TotalTime>506</TotalTime>
  <Words>1915</Words>
  <Application>Microsoft Office PowerPoint</Application>
  <PresentationFormat>On-screen Show (4:3)</PresentationFormat>
  <Paragraphs>898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Corbel</vt:lpstr>
      <vt:lpstr>Courier New</vt:lpstr>
      <vt:lpstr>Wingdings</vt:lpstr>
      <vt:lpstr>Depth</vt:lpstr>
      <vt:lpstr>D-STAR InfoCon 2014 at Dayton Hamvention       Part 2 – Using D-STAR</vt:lpstr>
      <vt:lpstr>Getting on the Air</vt:lpstr>
      <vt:lpstr>The Big Three</vt:lpstr>
      <vt:lpstr>RPT1, RPT2 Format</vt:lpstr>
      <vt:lpstr>DPLUS adds functions</vt:lpstr>
      <vt:lpstr>Basic QSO</vt:lpstr>
      <vt:lpstr>Linking to a Repeater</vt:lpstr>
      <vt:lpstr>Linking to a Reflector</vt:lpstr>
      <vt:lpstr>Unlinking</vt:lpstr>
      <vt:lpstr>Memory Management</vt:lpstr>
      <vt:lpstr>Radio Memory Management – Method 1  </vt:lpstr>
      <vt:lpstr>Radio Memory Management - Talk</vt:lpstr>
      <vt:lpstr>Radio Memory Management - ID</vt:lpstr>
      <vt:lpstr>Radio Memory Management - Link</vt:lpstr>
      <vt:lpstr>Radio Memory Management - Unlink</vt:lpstr>
      <vt:lpstr>Radio Memory Management - Echotest</vt:lpstr>
      <vt:lpstr>Memory Management –  Method 2</vt:lpstr>
      <vt:lpstr>Memory Management –  Method 3 (DR Mode)</vt:lpstr>
      <vt:lpstr>Using DR Mode</vt:lpstr>
      <vt:lpstr>Using DR Mode</vt:lpstr>
      <vt:lpstr>DR Mode</vt:lpstr>
      <vt:lpstr>Programming for the DVAP</vt:lpstr>
      <vt:lpstr>D-STAR’s 1.2 GHz Radio</vt:lpstr>
      <vt:lpstr>ID-1 High Speed Data  Mode</vt:lpstr>
      <vt:lpstr>High Speed Data –  DD Mode</vt:lpstr>
      <vt:lpstr>Setup With Router</vt:lpstr>
      <vt:lpstr>What Do You Do?</vt:lpstr>
      <vt:lpstr>Picasa Website of Pictures</vt:lpstr>
      <vt:lpstr>Pictures Display on Google Maps</vt:lpstr>
      <vt:lpstr>Click on picture to see on map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Davis</dc:creator>
  <cp:lastModifiedBy>John Davis</cp:lastModifiedBy>
  <cp:revision>41</cp:revision>
  <dcterms:created xsi:type="dcterms:W3CDTF">2014-05-05T13:24:28Z</dcterms:created>
  <dcterms:modified xsi:type="dcterms:W3CDTF">2014-05-16T14:05:32Z</dcterms:modified>
</cp:coreProperties>
</file>